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67" r:id="rId13"/>
    <p:sldId id="266" r:id="rId14"/>
    <p:sldId id="284" r:id="rId15"/>
    <p:sldId id="279" r:id="rId16"/>
    <p:sldId id="280" r:id="rId17"/>
    <p:sldId id="270" r:id="rId18"/>
    <p:sldId id="281" r:id="rId19"/>
    <p:sldId id="271" r:id="rId20"/>
    <p:sldId id="277" r:id="rId21"/>
    <p:sldId id="278" r:id="rId22"/>
    <p:sldId id="272" r:id="rId23"/>
    <p:sldId id="282" r:id="rId24"/>
    <p:sldId id="283" r:id="rId25"/>
    <p:sldId id="276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C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>
        <p:scale>
          <a:sx n="80" d="100"/>
          <a:sy n="80" d="100"/>
        </p:scale>
        <p:origin x="6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Length Frequency Distribution (Fish Lake)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'Fish Lake'!$Z$2</c:f>
              <c:strCache>
                <c:ptCount val="1"/>
                <c:pt idx="0">
                  <c:v>Frequency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numRef>
              <c:f>'Fish Lake'!$Y$3:$Y$19</c:f>
              <c:numCache>
                <c:formatCode>General</c:formatCode>
                <c:ptCount val="17"/>
                <c:pt idx="0">
                  <c:v>150</c:v>
                </c:pt>
                <c:pt idx="1">
                  <c:v>155</c:v>
                </c:pt>
                <c:pt idx="2">
                  <c:v>160</c:v>
                </c:pt>
                <c:pt idx="3">
                  <c:v>165</c:v>
                </c:pt>
                <c:pt idx="4">
                  <c:v>170</c:v>
                </c:pt>
                <c:pt idx="5">
                  <c:v>175</c:v>
                </c:pt>
                <c:pt idx="6">
                  <c:v>180</c:v>
                </c:pt>
                <c:pt idx="7">
                  <c:v>185</c:v>
                </c:pt>
                <c:pt idx="8">
                  <c:v>190</c:v>
                </c:pt>
                <c:pt idx="9">
                  <c:v>195</c:v>
                </c:pt>
                <c:pt idx="10">
                  <c:v>200</c:v>
                </c:pt>
                <c:pt idx="11">
                  <c:v>205</c:v>
                </c:pt>
                <c:pt idx="12">
                  <c:v>210</c:v>
                </c:pt>
                <c:pt idx="13">
                  <c:v>215</c:v>
                </c:pt>
                <c:pt idx="14">
                  <c:v>220</c:v>
                </c:pt>
                <c:pt idx="15">
                  <c:v>225</c:v>
                </c:pt>
                <c:pt idx="16">
                  <c:v>230</c:v>
                </c:pt>
              </c:numCache>
            </c:numRef>
          </c:cat>
          <c:val>
            <c:numRef>
              <c:f>'Fish Lake'!$Z$3:$Z$19</c:f>
              <c:numCache>
                <c:formatCode>General</c:formatCode>
                <c:ptCount val="17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3</c:v>
                </c:pt>
                <c:pt idx="10">
                  <c:v>10</c:v>
                </c:pt>
                <c:pt idx="11">
                  <c:v>10</c:v>
                </c:pt>
                <c:pt idx="12">
                  <c:v>4</c:v>
                </c:pt>
                <c:pt idx="13">
                  <c:v>4</c:v>
                </c:pt>
                <c:pt idx="14">
                  <c:v>2</c:v>
                </c:pt>
                <c:pt idx="15">
                  <c:v>2</c:v>
                </c:pt>
                <c:pt idx="16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87601624"/>
        <c:axId val="287602016"/>
      </c:barChart>
      <c:catAx>
        <c:axId val="287601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Length (mm)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7602016"/>
        <c:crosses val="autoZero"/>
        <c:auto val="1"/>
        <c:lblAlgn val="ctr"/>
        <c:lblOffset val="100"/>
        <c:noMultiLvlLbl val="0"/>
      </c:catAx>
      <c:valAx>
        <c:axId val="287602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Frequencey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7601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Length Frequency Distribution (</a:t>
            </a:r>
            <a:r>
              <a:rPr lang="en-US" b="1" dirty="0"/>
              <a:t>Rice Lake</a:t>
            </a:r>
            <a:r>
              <a:rPr lang="en-US" dirty="0"/>
              <a:t>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'Rice Lake'!$X$2</c:f>
              <c:strCache>
                <c:ptCount val="1"/>
                <c:pt idx="0">
                  <c:v>Frequency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numRef>
              <c:f>'Rice Lake'!$W$3:$W$18</c:f>
              <c:numCache>
                <c:formatCode>General</c:formatCode>
                <c:ptCount val="16"/>
                <c:pt idx="0">
                  <c:v>140</c:v>
                </c:pt>
                <c:pt idx="1">
                  <c:v>145</c:v>
                </c:pt>
                <c:pt idx="2">
                  <c:v>150</c:v>
                </c:pt>
                <c:pt idx="3">
                  <c:v>155</c:v>
                </c:pt>
                <c:pt idx="4">
                  <c:v>160</c:v>
                </c:pt>
                <c:pt idx="5">
                  <c:v>165</c:v>
                </c:pt>
                <c:pt idx="6">
                  <c:v>170</c:v>
                </c:pt>
                <c:pt idx="7">
                  <c:v>175</c:v>
                </c:pt>
                <c:pt idx="8">
                  <c:v>180</c:v>
                </c:pt>
                <c:pt idx="9">
                  <c:v>185</c:v>
                </c:pt>
                <c:pt idx="10">
                  <c:v>190</c:v>
                </c:pt>
                <c:pt idx="11">
                  <c:v>195</c:v>
                </c:pt>
                <c:pt idx="12">
                  <c:v>200</c:v>
                </c:pt>
                <c:pt idx="13">
                  <c:v>205</c:v>
                </c:pt>
                <c:pt idx="14">
                  <c:v>210</c:v>
                </c:pt>
                <c:pt idx="15">
                  <c:v>215</c:v>
                </c:pt>
              </c:numCache>
            </c:numRef>
          </c:cat>
          <c:val>
            <c:numRef>
              <c:f>'Rice Lake'!$X$3:$X$18</c:f>
              <c:numCache>
                <c:formatCode>General</c:formatCode>
                <c:ptCount val="16"/>
                <c:pt idx="0">
                  <c:v>0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3</c:v>
                </c:pt>
                <c:pt idx="5">
                  <c:v>0</c:v>
                </c:pt>
                <c:pt idx="6">
                  <c:v>0</c:v>
                </c:pt>
                <c:pt idx="7">
                  <c:v>5</c:v>
                </c:pt>
                <c:pt idx="8">
                  <c:v>3</c:v>
                </c:pt>
                <c:pt idx="9">
                  <c:v>1</c:v>
                </c:pt>
                <c:pt idx="10">
                  <c:v>1</c:v>
                </c:pt>
                <c:pt idx="11">
                  <c:v>0</c:v>
                </c:pt>
                <c:pt idx="12">
                  <c:v>2</c:v>
                </c:pt>
                <c:pt idx="13">
                  <c:v>1</c:v>
                </c:pt>
                <c:pt idx="14">
                  <c:v>2</c:v>
                </c:pt>
                <c:pt idx="15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87602800"/>
        <c:axId val="287603192"/>
      </c:barChart>
      <c:catAx>
        <c:axId val="287602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Length (mm)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7603192"/>
        <c:crosses val="autoZero"/>
        <c:auto val="1"/>
        <c:lblAlgn val="ctr"/>
        <c:lblOffset val="100"/>
        <c:noMultiLvlLbl val="0"/>
      </c:catAx>
      <c:valAx>
        <c:axId val="287603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7602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Length at Age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8308259350795"/>
          <c:y val="0.15633858536966858"/>
          <c:w val="0.85439847814895287"/>
          <c:h val="0.56236295496660527"/>
        </c:manualLayout>
      </c:layout>
      <c:barChart>
        <c:barDir val="col"/>
        <c:grouping val="clustered"/>
        <c:varyColors val="0"/>
        <c:ser>
          <c:idx val="0"/>
          <c:order val="0"/>
          <c:tx>
            <c:v>Fish Lake</c:v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numRef>
              <c:f>'Both Lakes'!$E$77:$E$81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</c:numCache>
            </c:numRef>
          </c:cat>
          <c:val>
            <c:numRef>
              <c:f>'Both Lakes'!$F$77:$F$81</c:f>
              <c:numCache>
                <c:formatCode>General</c:formatCode>
                <c:ptCount val="5"/>
                <c:pt idx="0">
                  <c:v>0</c:v>
                </c:pt>
                <c:pt idx="1">
                  <c:v>187</c:v>
                </c:pt>
                <c:pt idx="2">
                  <c:v>200</c:v>
                </c:pt>
                <c:pt idx="3">
                  <c:v>210</c:v>
                </c:pt>
                <c:pt idx="4">
                  <c:v>216</c:v>
                </c:pt>
              </c:numCache>
            </c:numRef>
          </c:val>
        </c:ser>
        <c:ser>
          <c:idx val="1"/>
          <c:order val="1"/>
          <c:tx>
            <c:v>Rice Lake</c:v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numRef>
              <c:f>'Both Lakes'!$E$77:$E$81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</c:numCache>
            </c:numRef>
          </c:cat>
          <c:val>
            <c:numRef>
              <c:f>'Both Lakes'!$F$84:$F$86</c:f>
              <c:numCache>
                <c:formatCode>0</c:formatCode>
                <c:ptCount val="3"/>
                <c:pt idx="0">
                  <c:v>147</c:v>
                </c:pt>
                <c:pt idx="1">
                  <c:v>171</c:v>
                </c:pt>
                <c:pt idx="2">
                  <c:v>203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27406424"/>
        <c:axId val="227407600"/>
      </c:barChart>
      <c:catAx>
        <c:axId val="2274064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Age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7407600"/>
        <c:crosses val="autoZero"/>
        <c:auto val="1"/>
        <c:lblAlgn val="ctr"/>
        <c:lblOffset val="100"/>
        <c:noMultiLvlLbl val="0"/>
      </c:catAx>
      <c:valAx>
        <c:axId val="227407600"/>
        <c:scaling>
          <c:orientation val="minMax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Total Length (mm)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7406424"/>
        <c:crossesAt val="1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Length at Age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Fish Lake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cat>
            <c:numRef>
              <c:f>'Both Lakes'!$E$77:$E$81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</c:numCache>
            </c:numRef>
          </c:cat>
          <c:val>
            <c:numRef>
              <c:f>'Both Lakes'!$F$77:$F$81</c:f>
              <c:numCache>
                <c:formatCode>General</c:formatCode>
                <c:ptCount val="5"/>
                <c:pt idx="0">
                  <c:v>0</c:v>
                </c:pt>
                <c:pt idx="1">
                  <c:v>187</c:v>
                </c:pt>
                <c:pt idx="2">
                  <c:v>200</c:v>
                </c:pt>
                <c:pt idx="3">
                  <c:v>210</c:v>
                </c:pt>
                <c:pt idx="4">
                  <c:v>216</c:v>
                </c:pt>
              </c:numCache>
            </c:numRef>
          </c:val>
          <c:smooth val="0"/>
        </c:ser>
        <c:ser>
          <c:idx val="1"/>
          <c:order val="1"/>
          <c:tx>
            <c:v>Rice Lake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cat>
            <c:numRef>
              <c:f>'Both Lakes'!$E$77:$E$81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</c:numCache>
            </c:numRef>
          </c:cat>
          <c:val>
            <c:numRef>
              <c:f>'Both Lakes'!$F$84:$F$86</c:f>
              <c:numCache>
                <c:formatCode>0</c:formatCode>
                <c:ptCount val="3"/>
                <c:pt idx="0">
                  <c:v>147</c:v>
                </c:pt>
                <c:pt idx="1">
                  <c:v>171</c:v>
                </c:pt>
                <c:pt idx="2">
                  <c:v>203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406032"/>
        <c:axId val="227407992"/>
      </c:lineChart>
      <c:catAx>
        <c:axId val="2274060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Age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7407992"/>
        <c:crosses val="autoZero"/>
        <c:auto val="1"/>
        <c:lblAlgn val="ctr"/>
        <c:lblOffset val="100"/>
        <c:noMultiLvlLbl val="0"/>
      </c:catAx>
      <c:valAx>
        <c:axId val="227407992"/>
        <c:scaling>
          <c:orientation val="minMax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Total Length (mm)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7406032"/>
        <c:crossesAt val="1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Rice</a:t>
            </a:r>
            <a:endParaRPr lang="en-US" dirty="0"/>
          </a:p>
        </c:rich>
      </c:tx>
      <c:layout>
        <c:manualLayout>
          <c:xMode val="edge"/>
          <c:yMode val="edge"/>
          <c:x val="0.43900039295509569"/>
          <c:y val="6.98757422234351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389165655804213"/>
          <c:y val="6.9643619279616389E-2"/>
          <c:w val="0.85187912834370239"/>
          <c:h val="0.7117891691730287"/>
        </c:manualLayout>
      </c:layout>
      <c:scatterChart>
        <c:scatterStyle val="lineMarker"/>
        <c:varyColors val="0"/>
        <c:ser>
          <c:idx val="0"/>
          <c:order val="0"/>
          <c:tx>
            <c:v>Predicted Length (mm)</c:v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'Rice Lake'!$I$2:$I$25</c:f>
              <c:numCache>
                <c:formatCode>General</c:formatCode>
                <c:ptCount val="24"/>
                <c:pt idx="0">
                  <c:v>2.6880000000000002</c:v>
                </c:pt>
                <c:pt idx="1">
                  <c:v>2.4740000000000002</c:v>
                </c:pt>
                <c:pt idx="2">
                  <c:v>2.823</c:v>
                </c:pt>
                <c:pt idx="3">
                  <c:v>2.496</c:v>
                </c:pt>
                <c:pt idx="4">
                  <c:v>2.6030000000000002</c:v>
                </c:pt>
                <c:pt idx="5">
                  <c:v>2.867</c:v>
                </c:pt>
                <c:pt idx="6">
                  <c:v>3.1120000000000001</c:v>
                </c:pt>
                <c:pt idx="7">
                  <c:v>3.4039999999999999</c:v>
                </c:pt>
                <c:pt idx="8">
                  <c:v>2.895</c:v>
                </c:pt>
                <c:pt idx="9">
                  <c:v>3.9279999999999999</c:v>
                </c:pt>
                <c:pt idx="10">
                  <c:v>3.6040000000000001</c:v>
                </c:pt>
                <c:pt idx="11">
                  <c:v>3.1629999999999998</c:v>
                </c:pt>
                <c:pt idx="12">
                  <c:v>3.379</c:v>
                </c:pt>
                <c:pt idx="13">
                  <c:v>2.8879999999999999</c:v>
                </c:pt>
                <c:pt idx="14">
                  <c:v>3.4340000000000002</c:v>
                </c:pt>
                <c:pt idx="15">
                  <c:v>3.7759999999999998</c:v>
                </c:pt>
                <c:pt idx="16">
                  <c:v>3.49</c:v>
                </c:pt>
                <c:pt idx="17">
                  <c:v>3.7749999999999999</c:v>
                </c:pt>
                <c:pt idx="18">
                  <c:v>4.3040000000000003</c:v>
                </c:pt>
                <c:pt idx="19">
                  <c:v>4.1500000000000004</c:v>
                </c:pt>
                <c:pt idx="20">
                  <c:v>4.375</c:v>
                </c:pt>
                <c:pt idx="21">
                  <c:v>4.2789999999999999</c:v>
                </c:pt>
                <c:pt idx="22">
                  <c:v>4.2949999999999999</c:v>
                </c:pt>
                <c:pt idx="23">
                  <c:v>4.617</c:v>
                </c:pt>
              </c:numCache>
            </c:numRef>
          </c:xVal>
          <c:yVal>
            <c:numRef>
              <c:f>'Rice Lake'!$F$2:$F$25</c:f>
              <c:numCache>
                <c:formatCode>General</c:formatCode>
                <c:ptCount val="24"/>
                <c:pt idx="0">
                  <c:v>151.74352351261524</c:v>
                </c:pt>
                <c:pt idx="1">
                  <c:v>145.66315735545089</c:v>
                </c:pt>
                <c:pt idx="2">
                  <c:v>155.57926851830305</c:v>
                </c:pt>
                <c:pt idx="3">
                  <c:v>146.28824172674814</c:v>
                </c:pt>
                <c:pt idx="4">
                  <c:v>149.32842480533034</c:v>
                </c:pt>
                <c:pt idx="5">
                  <c:v>156.82943726089758</c:v>
                </c:pt>
                <c:pt idx="6">
                  <c:v>163.79060412307174</c:v>
                </c:pt>
                <c:pt idx="7">
                  <c:v>172.08717850574462</c:v>
                </c:pt>
                <c:pt idx="8">
                  <c:v>157.62499918800322</c:v>
                </c:pt>
                <c:pt idx="9">
                  <c:v>186.97555171300689</c:v>
                </c:pt>
                <c:pt idx="10">
                  <c:v>177.76976369935619</c:v>
                </c:pt>
                <c:pt idx="11">
                  <c:v>165.23966334744267</c:v>
                </c:pt>
                <c:pt idx="12">
                  <c:v>171.37685535654316</c:v>
                </c:pt>
                <c:pt idx="13">
                  <c:v>157.42610870622678</c:v>
                </c:pt>
                <c:pt idx="14">
                  <c:v>172.93956628478634</c:v>
                </c:pt>
                <c:pt idx="15">
                  <c:v>182.65678696586212</c:v>
                </c:pt>
                <c:pt idx="16">
                  <c:v>174.53069013899761</c:v>
                </c:pt>
                <c:pt idx="17">
                  <c:v>182.62837403989406</c:v>
                </c:pt>
                <c:pt idx="18">
                  <c:v>197.65881187699662</c:v>
                </c:pt>
                <c:pt idx="19">
                  <c:v>193.28322127791574</c:v>
                </c:pt>
                <c:pt idx="20">
                  <c:v>199.67612962072872</c:v>
                </c:pt>
                <c:pt idx="21">
                  <c:v>196.94848872779517</c:v>
                </c:pt>
                <c:pt idx="22">
                  <c:v>197.40309554328411</c:v>
                </c:pt>
                <c:pt idx="23">
                  <c:v>206.55205770499873</c:v>
                </c:pt>
              </c:numCache>
            </c:numRef>
          </c:yVal>
          <c:smooth val="0"/>
        </c:ser>
        <c:ser>
          <c:idx val="1"/>
          <c:order val="1"/>
          <c:tx>
            <c:v>Measured Length (mm)</c:v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'Rice Lake'!$I$2:$I$25</c:f>
              <c:numCache>
                <c:formatCode>General</c:formatCode>
                <c:ptCount val="24"/>
                <c:pt idx="0">
                  <c:v>2.6880000000000002</c:v>
                </c:pt>
                <c:pt idx="1">
                  <c:v>2.4740000000000002</c:v>
                </c:pt>
                <c:pt idx="2">
                  <c:v>2.823</c:v>
                </c:pt>
                <c:pt idx="3">
                  <c:v>2.496</c:v>
                </c:pt>
                <c:pt idx="4">
                  <c:v>2.6030000000000002</c:v>
                </c:pt>
                <c:pt idx="5">
                  <c:v>2.867</c:v>
                </c:pt>
                <c:pt idx="6">
                  <c:v>3.1120000000000001</c:v>
                </c:pt>
                <c:pt idx="7">
                  <c:v>3.4039999999999999</c:v>
                </c:pt>
                <c:pt idx="8">
                  <c:v>2.895</c:v>
                </c:pt>
                <c:pt idx="9">
                  <c:v>3.9279999999999999</c:v>
                </c:pt>
                <c:pt idx="10">
                  <c:v>3.6040000000000001</c:v>
                </c:pt>
                <c:pt idx="11">
                  <c:v>3.1629999999999998</c:v>
                </c:pt>
                <c:pt idx="12">
                  <c:v>3.379</c:v>
                </c:pt>
                <c:pt idx="13">
                  <c:v>2.8879999999999999</c:v>
                </c:pt>
                <c:pt idx="14">
                  <c:v>3.4340000000000002</c:v>
                </c:pt>
                <c:pt idx="15">
                  <c:v>3.7759999999999998</c:v>
                </c:pt>
                <c:pt idx="16">
                  <c:v>3.49</c:v>
                </c:pt>
                <c:pt idx="17">
                  <c:v>3.7749999999999999</c:v>
                </c:pt>
                <c:pt idx="18">
                  <c:v>4.3040000000000003</c:v>
                </c:pt>
                <c:pt idx="19">
                  <c:v>4.1500000000000004</c:v>
                </c:pt>
                <c:pt idx="20">
                  <c:v>4.375</c:v>
                </c:pt>
                <c:pt idx="21">
                  <c:v>4.2789999999999999</c:v>
                </c:pt>
                <c:pt idx="22">
                  <c:v>4.2949999999999999</c:v>
                </c:pt>
                <c:pt idx="23">
                  <c:v>4.617</c:v>
                </c:pt>
              </c:numCache>
            </c:numRef>
          </c:xVal>
          <c:yVal>
            <c:numRef>
              <c:f>'Rice Lake'!$E$2:$E$25</c:f>
              <c:numCache>
                <c:formatCode>General</c:formatCode>
                <c:ptCount val="24"/>
                <c:pt idx="0">
                  <c:v>143</c:v>
                </c:pt>
                <c:pt idx="1">
                  <c:v>145</c:v>
                </c:pt>
                <c:pt idx="2">
                  <c:v>148</c:v>
                </c:pt>
                <c:pt idx="3">
                  <c:v>152</c:v>
                </c:pt>
                <c:pt idx="4">
                  <c:v>150</c:v>
                </c:pt>
                <c:pt idx="5">
                  <c:v>155</c:v>
                </c:pt>
                <c:pt idx="6">
                  <c:v>160</c:v>
                </c:pt>
                <c:pt idx="7">
                  <c:v>160</c:v>
                </c:pt>
                <c:pt idx="8">
                  <c:v>160</c:v>
                </c:pt>
                <c:pt idx="9">
                  <c:v>172</c:v>
                </c:pt>
                <c:pt idx="10">
                  <c:v>172</c:v>
                </c:pt>
                <c:pt idx="11">
                  <c:v>173</c:v>
                </c:pt>
                <c:pt idx="12">
                  <c:v>173</c:v>
                </c:pt>
                <c:pt idx="13">
                  <c:v>174</c:v>
                </c:pt>
                <c:pt idx="14">
                  <c:v>176</c:v>
                </c:pt>
                <c:pt idx="15">
                  <c:v>179</c:v>
                </c:pt>
                <c:pt idx="16">
                  <c:v>180</c:v>
                </c:pt>
                <c:pt idx="17">
                  <c:v>184</c:v>
                </c:pt>
                <c:pt idx="18">
                  <c:v>190</c:v>
                </c:pt>
                <c:pt idx="19">
                  <c:v>196</c:v>
                </c:pt>
                <c:pt idx="20">
                  <c:v>198</c:v>
                </c:pt>
                <c:pt idx="21">
                  <c:v>203</c:v>
                </c:pt>
                <c:pt idx="22">
                  <c:v>209</c:v>
                </c:pt>
                <c:pt idx="23">
                  <c:v>210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9093752"/>
        <c:axId val="289094144"/>
      </c:scatterChart>
      <c:valAx>
        <c:axId val="289093752"/>
        <c:scaling>
          <c:orientation val="minMax"/>
          <c:min val="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Scale Radius (mm)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094144"/>
        <c:crosses val="autoZero"/>
        <c:crossBetween val="midCat"/>
      </c:valAx>
      <c:valAx>
        <c:axId val="289094144"/>
        <c:scaling>
          <c:orientation val="minMax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Length (mm)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0937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592277977175926"/>
          <c:y val="0.91291873146694347"/>
          <c:w val="0.57839153293385681"/>
          <c:h val="5.87767430405969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Fish</a:t>
            </a:r>
            <a:endParaRPr lang="en-US" dirty="0"/>
          </a:p>
        </c:rich>
      </c:tx>
      <c:layout>
        <c:manualLayout>
          <c:xMode val="edge"/>
          <c:yMode val="edge"/>
          <c:x val="0.44568186985746555"/>
          <c:y val="4.11821770887659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228683795421279"/>
          <c:y val="3.2741841323240178E-2"/>
          <c:w val="0.8572690033963819"/>
          <c:h val="0.72828167493854101"/>
        </c:manualLayout>
      </c:layout>
      <c:scatterChart>
        <c:scatterStyle val="lineMarker"/>
        <c:varyColors val="0"/>
        <c:ser>
          <c:idx val="0"/>
          <c:order val="0"/>
          <c:tx>
            <c:v>Measured Length (mm)</c:v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'Fish Lake'!$I$2:$I$50</c:f>
              <c:numCache>
                <c:formatCode>General</c:formatCode>
                <c:ptCount val="49"/>
                <c:pt idx="0">
                  <c:v>4.7210000000000001</c:v>
                </c:pt>
                <c:pt idx="1">
                  <c:v>2.71</c:v>
                </c:pt>
                <c:pt idx="2">
                  <c:v>3.9359999999999999</c:v>
                </c:pt>
                <c:pt idx="3">
                  <c:v>3.677</c:v>
                </c:pt>
                <c:pt idx="4">
                  <c:v>3.407</c:v>
                </c:pt>
                <c:pt idx="5">
                  <c:v>3.403</c:v>
                </c:pt>
                <c:pt idx="6">
                  <c:v>4.1459999999999999</c:v>
                </c:pt>
                <c:pt idx="7">
                  <c:v>3.95</c:v>
                </c:pt>
                <c:pt idx="8">
                  <c:v>3.8559999999999999</c:v>
                </c:pt>
                <c:pt idx="9">
                  <c:v>3.63</c:v>
                </c:pt>
                <c:pt idx="10">
                  <c:v>3.8540000000000001</c:v>
                </c:pt>
                <c:pt idx="11">
                  <c:v>3.7669999999999999</c:v>
                </c:pt>
                <c:pt idx="12">
                  <c:v>3.7850000000000001</c:v>
                </c:pt>
                <c:pt idx="13">
                  <c:v>3.1240000000000001</c:v>
                </c:pt>
                <c:pt idx="14">
                  <c:v>4.6420000000000003</c:v>
                </c:pt>
                <c:pt idx="15">
                  <c:v>3.5630000000000002</c:v>
                </c:pt>
                <c:pt idx="16">
                  <c:v>3.1840000000000002</c:v>
                </c:pt>
                <c:pt idx="17">
                  <c:v>3.7050000000000001</c:v>
                </c:pt>
                <c:pt idx="18">
                  <c:v>3.2890000000000001</c:v>
                </c:pt>
                <c:pt idx="19">
                  <c:v>3.6309999999999998</c:v>
                </c:pt>
                <c:pt idx="20">
                  <c:v>4.0830000000000002</c:v>
                </c:pt>
                <c:pt idx="21">
                  <c:v>4.782</c:v>
                </c:pt>
                <c:pt idx="22">
                  <c:v>3.9249999999999998</c:v>
                </c:pt>
                <c:pt idx="23">
                  <c:v>3.302</c:v>
                </c:pt>
                <c:pt idx="24">
                  <c:v>3.2410000000000001</c:v>
                </c:pt>
                <c:pt idx="25">
                  <c:v>3.9990000000000001</c:v>
                </c:pt>
                <c:pt idx="26">
                  <c:v>4.0389999999999997</c:v>
                </c:pt>
                <c:pt idx="27">
                  <c:v>3.9689999999999999</c:v>
                </c:pt>
                <c:pt idx="28">
                  <c:v>4.431</c:v>
                </c:pt>
                <c:pt idx="29">
                  <c:v>3.3660000000000001</c:v>
                </c:pt>
                <c:pt idx="30">
                  <c:v>3.5979999999999999</c:v>
                </c:pt>
                <c:pt idx="31">
                  <c:v>3.84</c:v>
                </c:pt>
                <c:pt idx="32">
                  <c:v>4.2370000000000001</c:v>
                </c:pt>
                <c:pt idx="33">
                  <c:v>3.6080000000000001</c:v>
                </c:pt>
                <c:pt idx="34">
                  <c:v>3.0259999999999998</c:v>
                </c:pt>
                <c:pt idx="35">
                  <c:v>3.875</c:v>
                </c:pt>
                <c:pt idx="36">
                  <c:v>3.7909999999999999</c:v>
                </c:pt>
                <c:pt idx="37">
                  <c:v>3.161</c:v>
                </c:pt>
                <c:pt idx="38">
                  <c:v>3.53</c:v>
                </c:pt>
                <c:pt idx="39">
                  <c:v>4.3840000000000003</c:v>
                </c:pt>
                <c:pt idx="40">
                  <c:v>3.68</c:v>
                </c:pt>
                <c:pt idx="41">
                  <c:v>3.7530000000000001</c:v>
                </c:pt>
                <c:pt idx="42">
                  <c:v>3.9039999999999999</c:v>
                </c:pt>
                <c:pt idx="43">
                  <c:v>4.1870000000000003</c:v>
                </c:pt>
                <c:pt idx="44">
                  <c:v>4.0679999999999996</c:v>
                </c:pt>
                <c:pt idx="45">
                  <c:v>3.9329999999999998</c:v>
                </c:pt>
                <c:pt idx="46">
                  <c:v>4.1859999999999999</c:v>
                </c:pt>
                <c:pt idx="47">
                  <c:v>3.8420000000000001</c:v>
                </c:pt>
                <c:pt idx="48">
                  <c:v>4.7649999999999997</c:v>
                </c:pt>
              </c:numCache>
            </c:numRef>
          </c:xVal>
          <c:yVal>
            <c:numRef>
              <c:f>'Fish Lake'!$E$2:$E$50</c:f>
              <c:numCache>
                <c:formatCode>General</c:formatCode>
                <c:ptCount val="49"/>
                <c:pt idx="0">
                  <c:v>170</c:v>
                </c:pt>
                <c:pt idx="1">
                  <c:v>179</c:v>
                </c:pt>
                <c:pt idx="2">
                  <c:v>180</c:v>
                </c:pt>
                <c:pt idx="3">
                  <c:v>184</c:v>
                </c:pt>
                <c:pt idx="4">
                  <c:v>190</c:v>
                </c:pt>
                <c:pt idx="5">
                  <c:v>196</c:v>
                </c:pt>
                <c:pt idx="6">
                  <c:v>198</c:v>
                </c:pt>
                <c:pt idx="7">
                  <c:v>198</c:v>
                </c:pt>
                <c:pt idx="8">
                  <c:v>155</c:v>
                </c:pt>
                <c:pt idx="9">
                  <c:v>177</c:v>
                </c:pt>
                <c:pt idx="10">
                  <c:v>179</c:v>
                </c:pt>
                <c:pt idx="11">
                  <c:v>195</c:v>
                </c:pt>
                <c:pt idx="12">
                  <c:v>198</c:v>
                </c:pt>
                <c:pt idx="13">
                  <c:v>199</c:v>
                </c:pt>
                <c:pt idx="14">
                  <c:v>199</c:v>
                </c:pt>
                <c:pt idx="15">
                  <c:v>182</c:v>
                </c:pt>
                <c:pt idx="16">
                  <c:v>183</c:v>
                </c:pt>
                <c:pt idx="17">
                  <c:v>183</c:v>
                </c:pt>
                <c:pt idx="18">
                  <c:v>189</c:v>
                </c:pt>
                <c:pt idx="19">
                  <c:v>190</c:v>
                </c:pt>
                <c:pt idx="20">
                  <c:v>190</c:v>
                </c:pt>
                <c:pt idx="21">
                  <c:v>192</c:v>
                </c:pt>
                <c:pt idx="22">
                  <c:v>192</c:v>
                </c:pt>
                <c:pt idx="23">
                  <c:v>197</c:v>
                </c:pt>
                <c:pt idx="24">
                  <c:v>199</c:v>
                </c:pt>
                <c:pt idx="25">
                  <c:v>200</c:v>
                </c:pt>
                <c:pt idx="26">
                  <c:v>200</c:v>
                </c:pt>
                <c:pt idx="27">
                  <c:v>201</c:v>
                </c:pt>
                <c:pt idx="28">
                  <c:v>201</c:v>
                </c:pt>
                <c:pt idx="29">
                  <c:v>202</c:v>
                </c:pt>
                <c:pt idx="30">
                  <c:v>203</c:v>
                </c:pt>
                <c:pt idx="31">
                  <c:v>203</c:v>
                </c:pt>
                <c:pt idx="32">
                  <c:v>204</c:v>
                </c:pt>
                <c:pt idx="33">
                  <c:v>209</c:v>
                </c:pt>
                <c:pt idx="34">
                  <c:v>209</c:v>
                </c:pt>
                <c:pt idx="35">
                  <c:v>211</c:v>
                </c:pt>
                <c:pt idx="36">
                  <c:v>214</c:v>
                </c:pt>
                <c:pt idx="37">
                  <c:v>218</c:v>
                </c:pt>
                <c:pt idx="38">
                  <c:v>202</c:v>
                </c:pt>
                <c:pt idx="39">
                  <c:v>209</c:v>
                </c:pt>
                <c:pt idx="40">
                  <c:v>212</c:v>
                </c:pt>
                <c:pt idx="41">
                  <c:v>202</c:v>
                </c:pt>
                <c:pt idx="42">
                  <c:v>203</c:v>
                </c:pt>
                <c:pt idx="43">
                  <c:v>212</c:v>
                </c:pt>
                <c:pt idx="44">
                  <c:v>218</c:v>
                </c:pt>
                <c:pt idx="45">
                  <c:v>222</c:v>
                </c:pt>
                <c:pt idx="46">
                  <c:v>205</c:v>
                </c:pt>
                <c:pt idx="47">
                  <c:v>208</c:v>
                </c:pt>
                <c:pt idx="48">
                  <c:v>223</c:v>
                </c:pt>
              </c:numCache>
            </c:numRef>
          </c:yVal>
          <c:smooth val="0"/>
        </c:ser>
        <c:ser>
          <c:idx val="1"/>
          <c:order val="1"/>
          <c:tx>
            <c:v>Predicted Length (mm)</c:v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'Fish Lake'!$I$2:$I$50</c:f>
              <c:numCache>
                <c:formatCode>General</c:formatCode>
                <c:ptCount val="49"/>
                <c:pt idx="0">
                  <c:v>4.7210000000000001</c:v>
                </c:pt>
                <c:pt idx="1">
                  <c:v>2.71</c:v>
                </c:pt>
                <c:pt idx="2">
                  <c:v>3.9359999999999999</c:v>
                </c:pt>
                <c:pt idx="3">
                  <c:v>3.677</c:v>
                </c:pt>
                <c:pt idx="4">
                  <c:v>3.407</c:v>
                </c:pt>
                <c:pt idx="5">
                  <c:v>3.403</c:v>
                </c:pt>
                <c:pt idx="6">
                  <c:v>4.1459999999999999</c:v>
                </c:pt>
                <c:pt idx="7">
                  <c:v>3.95</c:v>
                </c:pt>
                <c:pt idx="8">
                  <c:v>3.8559999999999999</c:v>
                </c:pt>
                <c:pt idx="9">
                  <c:v>3.63</c:v>
                </c:pt>
                <c:pt idx="10">
                  <c:v>3.8540000000000001</c:v>
                </c:pt>
                <c:pt idx="11">
                  <c:v>3.7669999999999999</c:v>
                </c:pt>
                <c:pt idx="12">
                  <c:v>3.7850000000000001</c:v>
                </c:pt>
                <c:pt idx="13">
                  <c:v>3.1240000000000001</c:v>
                </c:pt>
                <c:pt idx="14">
                  <c:v>4.6420000000000003</c:v>
                </c:pt>
                <c:pt idx="15">
                  <c:v>3.5630000000000002</c:v>
                </c:pt>
                <c:pt idx="16">
                  <c:v>3.1840000000000002</c:v>
                </c:pt>
                <c:pt idx="17">
                  <c:v>3.7050000000000001</c:v>
                </c:pt>
                <c:pt idx="18">
                  <c:v>3.2890000000000001</c:v>
                </c:pt>
                <c:pt idx="19">
                  <c:v>3.6309999999999998</c:v>
                </c:pt>
                <c:pt idx="20">
                  <c:v>4.0830000000000002</c:v>
                </c:pt>
                <c:pt idx="21">
                  <c:v>4.782</c:v>
                </c:pt>
                <c:pt idx="22">
                  <c:v>3.9249999999999998</c:v>
                </c:pt>
                <c:pt idx="23">
                  <c:v>3.302</c:v>
                </c:pt>
                <c:pt idx="24">
                  <c:v>3.2410000000000001</c:v>
                </c:pt>
                <c:pt idx="25">
                  <c:v>3.9990000000000001</c:v>
                </c:pt>
                <c:pt idx="26">
                  <c:v>4.0389999999999997</c:v>
                </c:pt>
                <c:pt idx="27">
                  <c:v>3.9689999999999999</c:v>
                </c:pt>
                <c:pt idx="28">
                  <c:v>4.431</c:v>
                </c:pt>
                <c:pt idx="29">
                  <c:v>3.3660000000000001</c:v>
                </c:pt>
                <c:pt idx="30">
                  <c:v>3.5979999999999999</c:v>
                </c:pt>
                <c:pt idx="31">
                  <c:v>3.84</c:v>
                </c:pt>
                <c:pt idx="32">
                  <c:v>4.2370000000000001</c:v>
                </c:pt>
                <c:pt idx="33">
                  <c:v>3.6080000000000001</c:v>
                </c:pt>
                <c:pt idx="34">
                  <c:v>3.0259999999999998</c:v>
                </c:pt>
                <c:pt idx="35">
                  <c:v>3.875</c:v>
                </c:pt>
                <c:pt idx="36">
                  <c:v>3.7909999999999999</c:v>
                </c:pt>
                <c:pt idx="37">
                  <c:v>3.161</c:v>
                </c:pt>
                <c:pt idx="38">
                  <c:v>3.53</c:v>
                </c:pt>
                <c:pt idx="39">
                  <c:v>4.3840000000000003</c:v>
                </c:pt>
                <c:pt idx="40">
                  <c:v>3.68</c:v>
                </c:pt>
                <c:pt idx="41">
                  <c:v>3.7530000000000001</c:v>
                </c:pt>
                <c:pt idx="42">
                  <c:v>3.9039999999999999</c:v>
                </c:pt>
                <c:pt idx="43">
                  <c:v>4.1870000000000003</c:v>
                </c:pt>
                <c:pt idx="44">
                  <c:v>4.0679999999999996</c:v>
                </c:pt>
                <c:pt idx="45">
                  <c:v>3.9329999999999998</c:v>
                </c:pt>
                <c:pt idx="46">
                  <c:v>4.1859999999999999</c:v>
                </c:pt>
                <c:pt idx="47">
                  <c:v>3.8420000000000001</c:v>
                </c:pt>
                <c:pt idx="48">
                  <c:v>4.7649999999999997</c:v>
                </c:pt>
              </c:numCache>
            </c:numRef>
          </c:xVal>
          <c:yVal>
            <c:numRef>
              <c:f>'Fish Lake'!$F$2:$F$50</c:f>
              <c:numCache>
                <c:formatCode>0.00</c:formatCode>
                <c:ptCount val="49"/>
                <c:pt idx="0">
                  <c:v>201.00820404138349</c:v>
                </c:pt>
                <c:pt idx="1">
                  <c:v>193.63570341624103</c:v>
                </c:pt>
                <c:pt idx="2">
                  <c:v>198.13032587592511</c:v>
                </c:pt>
                <c:pt idx="3">
                  <c:v>197.18080938566558</c:v>
                </c:pt>
                <c:pt idx="4">
                  <c:v>196.19096594022128</c:v>
                </c:pt>
                <c:pt idx="5">
                  <c:v>196.17630159288137</c:v>
                </c:pt>
                <c:pt idx="6">
                  <c:v>198.90020411127065</c:v>
                </c:pt>
                <c:pt idx="7">
                  <c:v>198.18165109161481</c:v>
                </c:pt>
                <c:pt idx="8">
                  <c:v>197.83703892912678</c:v>
                </c:pt>
                <c:pt idx="9">
                  <c:v>197.00850330442157</c:v>
                </c:pt>
                <c:pt idx="10">
                  <c:v>197.82970675545684</c:v>
                </c:pt>
                <c:pt idx="11">
                  <c:v>197.51075720081369</c:v>
                </c:pt>
                <c:pt idx="12">
                  <c:v>197.57674676384329</c:v>
                </c:pt>
                <c:pt idx="13">
                  <c:v>195.15346336592228</c:v>
                </c:pt>
                <c:pt idx="14">
                  <c:v>200.71858318142017</c:v>
                </c:pt>
                <c:pt idx="15">
                  <c:v>196.76287548647798</c:v>
                </c:pt>
                <c:pt idx="16">
                  <c:v>195.37342857602101</c:v>
                </c:pt>
                <c:pt idx="17">
                  <c:v>197.28345981704499</c:v>
                </c:pt>
                <c:pt idx="18">
                  <c:v>195.75836769369377</c:v>
                </c:pt>
                <c:pt idx="19">
                  <c:v>197.01216939125655</c:v>
                </c:pt>
                <c:pt idx="20">
                  <c:v>198.669240640667</c:v>
                </c:pt>
                <c:pt idx="21">
                  <c:v>201.23183533831721</c:v>
                </c:pt>
                <c:pt idx="22">
                  <c:v>198.08999892074033</c:v>
                </c:pt>
                <c:pt idx="23">
                  <c:v>195.80602682254852</c:v>
                </c:pt>
                <c:pt idx="24">
                  <c:v>195.5823955256148</c:v>
                </c:pt>
                <c:pt idx="25">
                  <c:v>198.36128934652876</c:v>
                </c:pt>
                <c:pt idx="26">
                  <c:v>198.50793281992793</c:v>
                </c:pt>
                <c:pt idx="27">
                  <c:v>198.2513067414794</c:v>
                </c:pt>
                <c:pt idx="28">
                  <c:v>199.94503885923965</c:v>
                </c:pt>
                <c:pt idx="29">
                  <c:v>196.04065637998715</c:v>
                </c:pt>
                <c:pt idx="30">
                  <c:v>196.89118852570223</c:v>
                </c:pt>
                <c:pt idx="31">
                  <c:v>197.77838153976714</c:v>
                </c:pt>
                <c:pt idx="32">
                  <c:v>199.23381801325374</c:v>
                </c:pt>
                <c:pt idx="33">
                  <c:v>196.92784939405203</c:v>
                </c:pt>
                <c:pt idx="34">
                  <c:v>194.79418685609434</c:v>
                </c:pt>
                <c:pt idx="35">
                  <c:v>197.90669457899139</c:v>
                </c:pt>
                <c:pt idx="36">
                  <c:v>197.59874328485316</c:v>
                </c:pt>
                <c:pt idx="37">
                  <c:v>195.2891085788165</c:v>
                </c:pt>
                <c:pt idx="38">
                  <c:v>196.64189462092369</c:v>
                </c:pt>
                <c:pt idx="39">
                  <c:v>199.77273277799563</c:v>
                </c:pt>
                <c:pt idx="40">
                  <c:v>197.1918076461705</c:v>
                </c:pt>
                <c:pt idx="41">
                  <c:v>197.45943198512396</c:v>
                </c:pt>
                <c:pt idx="42">
                  <c:v>198.01301109720578</c:v>
                </c:pt>
                <c:pt idx="43">
                  <c:v>199.0505136715048</c:v>
                </c:pt>
                <c:pt idx="44">
                  <c:v>198.61424933814232</c:v>
                </c:pt>
                <c:pt idx="45">
                  <c:v>198.11932761542016</c:v>
                </c:pt>
                <c:pt idx="46">
                  <c:v>199.04684758466982</c:v>
                </c:pt>
                <c:pt idx="47">
                  <c:v>197.78571371343708</c:v>
                </c:pt>
                <c:pt idx="48">
                  <c:v>201.16951186212256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9092968"/>
        <c:axId val="289092576"/>
      </c:scatterChart>
      <c:valAx>
        <c:axId val="289092968"/>
        <c:scaling>
          <c:orientation val="minMax"/>
          <c:min val="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Scale Radius (mm)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092576"/>
        <c:crosses val="autoZero"/>
        <c:crossBetween val="midCat"/>
      </c:valAx>
      <c:valAx>
        <c:axId val="289092576"/>
        <c:scaling>
          <c:orientation val="minMax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Length (mm)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0929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695050377296817"/>
          <c:y val="0.89954556730467905"/>
          <c:w val="0.6041465346956757"/>
          <c:h val="6.04366266335829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0.58015</cdr:x>
      <cdr:y>0.13122</cdr:y>
    </cdr:from>
    <cdr:to>
      <cdr:x>0.58015</cdr:x>
      <cdr:y>0.84314</cdr:y>
    </cdr:to>
    <cdr:cxnSp macro="">
      <cdr:nvCxnSpPr>
        <cdr:cNvPr id="3" name="Straight Connector 2"/>
        <cdr:cNvCxnSpPr/>
      </cdr:nvCxnSpPr>
      <cdr:spPr>
        <a:xfrm xmlns:a="http://schemas.openxmlformats.org/drawingml/2006/main">
          <a:off x="2895600" y="414338"/>
          <a:ext cx="0" cy="224790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bg1">
              <a:alpha val="60000"/>
            </a:schemeClr>
          </a:solidFill>
        </a:ln>
      </cdr:spPr>
      <cdr:style>
        <a:lnRef xmlns:a="http://schemas.openxmlformats.org/drawingml/2006/main" idx="1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0.75573</cdr:x>
      <cdr:y>0.12519</cdr:y>
    </cdr:from>
    <cdr:to>
      <cdr:x>0.75763</cdr:x>
      <cdr:y>0.84012</cdr:y>
    </cdr:to>
    <cdr:cxnSp macro="">
      <cdr:nvCxnSpPr>
        <cdr:cNvPr id="6" name="Straight Connector 5"/>
        <cdr:cNvCxnSpPr/>
      </cdr:nvCxnSpPr>
      <cdr:spPr>
        <a:xfrm xmlns:a="http://schemas.openxmlformats.org/drawingml/2006/main">
          <a:off x="3771900" y="395288"/>
          <a:ext cx="9525" cy="2257425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bg1">
              <a:alpha val="60000"/>
            </a:schemeClr>
          </a:solidFill>
        </a:ln>
      </cdr:spPr>
      <cdr:style>
        <a:lnRef xmlns:a="http://schemas.openxmlformats.org/drawingml/2006/main" idx="1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0.23555</cdr:x>
      <cdr:y>0.16601</cdr:y>
    </cdr:from>
    <cdr:to>
      <cdr:x>0.32973</cdr:x>
      <cdr:y>0.22238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515815" y="594901"/>
          <a:ext cx="606056" cy="2020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0.41208</cdr:x>
      <cdr:y>0.10519</cdr:y>
    </cdr:from>
    <cdr:to>
      <cdr:x>0.41563</cdr:x>
      <cdr:y>0.84853</cdr:y>
    </cdr:to>
    <cdr:cxnSp macro="">
      <cdr:nvCxnSpPr>
        <cdr:cNvPr id="3" name="Straight Connector 2"/>
        <cdr:cNvCxnSpPr/>
      </cdr:nvCxnSpPr>
      <cdr:spPr>
        <a:xfrm xmlns:a="http://schemas.openxmlformats.org/drawingml/2006/main">
          <a:off x="2209801" y="357189"/>
          <a:ext cx="19050" cy="2524125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bg1">
              <a:alpha val="60000"/>
            </a:schemeClr>
          </a:solidFill>
        </a:ln>
      </cdr:spPr>
      <cdr:style>
        <a:lnRef xmlns:a="http://schemas.openxmlformats.org/drawingml/2006/main" idx="1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0.72114</cdr:x>
      <cdr:y>0.10799</cdr:y>
    </cdr:from>
    <cdr:to>
      <cdr:x>0.72291</cdr:x>
      <cdr:y>0.84853</cdr:y>
    </cdr:to>
    <cdr:cxnSp macro="">
      <cdr:nvCxnSpPr>
        <cdr:cNvPr id="5" name="Straight Connector 4"/>
        <cdr:cNvCxnSpPr/>
      </cdr:nvCxnSpPr>
      <cdr:spPr>
        <a:xfrm xmlns:a="http://schemas.openxmlformats.org/drawingml/2006/main">
          <a:off x="3867151" y="366714"/>
          <a:ext cx="9525" cy="251460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bg1">
              <a:alpha val="60000"/>
            </a:schemeClr>
          </a:solidFill>
        </a:ln>
      </cdr:spPr>
      <cdr:style>
        <a:lnRef xmlns:a="http://schemas.openxmlformats.org/drawingml/2006/main" idx="1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0.17364</cdr:x>
      <cdr:y>0.16779</cdr:y>
    </cdr:from>
    <cdr:to>
      <cdr:x>0.25498</cdr:x>
      <cdr:y>0.21554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66699" y="597849"/>
          <a:ext cx="499730" cy="1701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AEAF-7B3B-4645-93AF-CEE337F53B3E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A58A-A357-45DD-B875-413DC6840CC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397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AEAF-7B3B-4645-93AF-CEE337F53B3E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A58A-A357-45DD-B875-413DC6840C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7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AEAF-7B3B-4645-93AF-CEE337F53B3E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A58A-A357-45DD-B875-413DC6840C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99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AEAF-7B3B-4645-93AF-CEE337F53B3E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A58A-A357-45DD-B875-413DC6840CC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4675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AEAF-7B3B-4645-93AF-CEE337F53B3E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A58A-A357-45DD-B875-413DC6840C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22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AEAF-7B3B-4645-93AF-CEE337F53B3E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A58A-A357-45DD-B875-413DC6840CC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6747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AEAF-7B3B-4645-93AF-CEE337F53B3E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A58A-A357-45DD-B875-413DC6840C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872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AEAF-7B3B-4645-93AF-CEE337F53B3E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A58A-A357-45DD-B875-413DC6840C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20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AEAF-7B3B-4645-93AF-CEE337F53B3E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A58A-A357-45DD-B875-413DC6840C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67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AEAF-7B3B-4645-93AF-CEE337F53B3E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A58A-A357-45DD-B875-413DC6840C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92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AEAF-7B3B-4645-93AF-CEE337F53B3E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A58A-A357-45DD-B875-413DC6840C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261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AEAF-7B3B-4645-93AF-CEE337F53B3E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A58A-A357-45DD-B875-413DC6840C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0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AEAF-7B3B-4645-93AF-CEE337F53B3E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A58A-A357-45DD-B875-413DC6840C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719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AEAF-7B3B-4645-93AF-CEE337F53B3E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A58A-A357-45DD-B875-413DC6840C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2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AEAF-7B3B-4645-93AF-CEE337F53B3E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A58A-A357-45DD-B875-413DC6840C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9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AEAF-7B3B-4645-93AF-CEE337F53B3E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A58A-A357-45DD-B875-413DC6840C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06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9AEAF-7B3B-4645-93AF-CEE337F53B3E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5A58A-A357-45DD-B875-413DC6840C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390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E59AEAF-7B3B-4645-93AF-CEE337F53B3E}" type="datetimeFigureOut">
              <a:rPr lang="en-US" smtClean="0"/>
              <a:t>4/9/2015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0B5A58A-A357-45DD-B875-413DC6840C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14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3755" y="255493"/>
            <a:ext cx="11192230" cy="297180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Examining Bluegill (</a:t>
            </a:r>
            <a:r>
              <a:rPr lang="en-US" dirty="0" err="1" smtClean="0">
                <a:solidFill>
                  <a:schemeClr val="bg1"/>
                </a:solidFill>
              </a:rPr>
              <a:t>Lepomis</a:t>
            </a:r>
            <a:r>
              <a:rPr lang="en-US" dirty="0" smtClean="0">
                <a:solidFill>
                  <a:schemeClr val="bg1"/>
                </a:solidFill>
              </a:rPr>
              <a:t> macrochirus) growth in two MN reservoirs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3755" y="3822352"/>
            <a:ext cx="6400800" cy="1947333"/>
          </a:xfrm>
        </p:spPr>
        <p:txBody>
          <a:bodyPr/>
          <a:lstStyle/>
          <a:p>
            <a:r>
              <a:rPr lang="en-US" dirty="0" smtClean="0"/>
              <a:t>Ben Olson, Patrick Little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49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450" y="535512"/>
            <a:ext cx="8534400" cy="1507067"/>
          </a:xfrm>
        </p:spPr>
        <p:txBody>
          <a:bodyPr/>
          <a:lstStyle/>
          <a:p>
            <a:r>
              <a:rPr lang="en-US" dirty="0" smtClean="0"/>
              <a:t>Methods: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1978" y="468375"/>
            <a:ext cx="4609744" cy="3615267"/>
          </a:xfrm>
        </p:spPr>
        <p:txBody>
          <a:bodyPr/>
          <a:lstStyle/>
          <a:p>
            <a:r>
              <a:rPr lang="en-US" dirty="0" smtClean="0"/>
              <a:t>Microsoft excel </a:t>
            </a:r>
          </a:p>
          <a:p>
            <a:pPr lvl="1"/>
            <a:r>
              <a:rPr lang="en-US" dirty="0" smtClean="0"/>
              <a:t>Entered all the data into spreadsheets</a:t>
            </a:r>
          </a:p>
          <a:p>
            <a:pPr lvl="1"/>
            <a:r>
              <a:rPr lang="en-US" dirty="0" smtClean="0"/>
              <a:t>Made figures and tables to graphically show growth rates and growth patterns in our data.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818" r="9791"/>
          <a:stretch/>
        </p:blipFill>
        <p:spPr>
          <a:xfrm>
            <a:off x="5884213" y="3309871"/>
            <a:ext cx="6307788" cy="3548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744"/>
            <a:ext cx="5847008" cy="43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1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5449" y="76697"/>
            <a:ext cx="8534400" cy="1507067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640" y="1957593"/>
            <a:ext cx="8534400" cy="3615267"/>
          </a:xfrm>
        </p:spPr>
        <p:txBody>
          <a:bodyPr/>
          <a:lstStyle/>
          <a:p>
            <a:r>
              <a:rPr lang="en-US" dirty="0" smtClean="0"/>
              <a:t>We will compare </a:t>
            </a:r>
          </a:p>
          <a:p>
            <a:pPr lvl="1"/>
            <a:r>
              <a:rPr lang="en-US" dirty="0" smtClean="0"/>
              <a:t>Average length at age</a:t>
            </a:r>
          </a:p>
          <a:p>
            <a:pPr lvl="1"/>
            <a:r>
              <a:rPr lang="en-US" dirty="0" smtClean="0"/>
              <a:t>Length frequency distribution</a:t>
            </a:r>
          </a:p>
          <a:p>
            <a:pPr lvl="1"/>
            <a:r>
              <a:rPr lang="en-US" dirty="0" smtClean="0"/>
              <a:t>Scale radius back-calculations</a:t>
            </a:r>
          </a:p>
          <a:p>
            <a:pPr lvl="1"/>
            <a:r>
              <a:rPr lang="en-US" dirty="0" smtClean="0"/>
              <a:t>Total scale radius vs. total length</a:t>
            </a:r>
          </a:p>
          <a:p>
            <a:r>
              <a:rPr lang="en-US" dirty="0" smtClean="0"/>
              <a:t>Analyzing these four areas will help us compare growth rates and growth patterns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337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7271" y="-239215"/>
            <a:ext cx="8534400" cy="1507067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8014" y="3769930"/>
            <a:ext cx="8534400" cy="3615267"/>
          </a:xfrm>
        </p:spPr>
        <p:txBody>
          <a:bodyPr/>
          <a:lstStyle/>
          <a:p>
            <a:r>
              <a:rPr lang="en-US" dirty="0" smtClean="0"/>
              <a:t>Rice Lake has very defined cohorts </a:t>
            </a:r>
          </a:p>
          <a:p>
            <a:pPr lvl="1"/>
            <a:r>
              <a:rPr lang="en-US" dirty="0" smtClean="0"/>
              <a:t>2011 cohort has the most fish (3 year olds)</a:t>
            </a:r>
          </a:p>
          <a:p>
            <a:r>
              <a:rPr lang="en-US" dirty="0" smtClean="0"/>
              <a:t>Fish Lake cohorts are harder to distinguish</a:t>
            </a:r>
          </a:p>
          <a:p>
            <a:pPr lvl="1"/>
            <a:r>
              <a:rPr lang="en-US" dirty="0" smtClean="0"/>
              <a:t>2010 cohort has the most fish (4 year olds)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0415980"/>
              </p:ext>
            </p:extLst>
          </p:nvPr>
        </p:nvGraphicFramePr>
        <p:xfrm>
          <a:off x="5905711" y="978717"/>
          <a:ext cx="6435145" cy="3583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3620506"/>
              </p:ext>
            </p:extLst>
          </p:nvPr>
        </p:nvGraphicFramePr>
        <p:xfrm>
          <a:off x="-141666" y="1018300"/>
          <a:ext cx="6143222" cy="3562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867014" y="1477925"/>
            <a:ext cx="712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2010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23610" y="1477925"/>
            <a:ext cx="1010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2010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591646" y="1477925"/>
            <a:ext cx="1297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2011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1150009" y="1477925"/>
            <a:ext cx="1041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2009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938014" y="1477925"/>
            <a:ext cx="1105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2011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986939" y="1477925"/>
            <a:ext cx="978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2012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710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482" y="152000"/>
            <a:ext cx="8534400" cy="1507067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482" y="3591649"/>
            <a:ext cx="6015255" cy="2556488"/>
          </a:xfrm>
        </p:spPr>
        <p:txBody>
          <a:bodyPr anchor="t"/>
          <a:lstStyle/>
          <a:p>
            <a:r>
              <a:rPr lang="en-US" dirty="0" smtClean="0"/>
              <a:t>Rice lake B.G.  are growing more on average per year.</a:t>
            </a:r>
          </a:p>
          <a:p>
            <a:r>
              <a:rPr lang="en-US" dirty="0" smtClean="0"/>
              <a:t>Fish lake B.G. sampled were larger</a:t>
            </a:r>
          </a:p>
          <a:p>
            <a:r>
              <a:rPr lang="en-US" dirty="0" smtClean="0"/>
              <a:t>No 5 year old fish sampled in Rice</a:t>
            </a:r>
            <a:r>
              <a:rPr lang="en-US" dirty="0"/>
              <a:t> </a:t>
            </a:r>
            <a:r>
              <a:rPr lang="en-US" dirty="0" smtClean="0"/>
              <a:t>lake</a:t>
            </a:r>
          </a:p>
          <a:p>
            <a:r>
              <a:rPr lang="en-US" b="1" dirty="0" smtClean="0"/>
              <a:t>Rice lake has a higher growth rate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3694554"/>
              </p:ext>
            </p:extLst>
          </p:nvPr>
        </p:nvGraphicFramePr>
        <p:xfrm>
          <a:off x="6605337" y="3501189"/>
          <a:ext cx="4941001" cy="3056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248998"/>
              </p:ext>
            </p:extLst>
          </p:nvPr>
        </p:nvGraphicFramePr>
        <p:xfrm>
          <a:off x="6523030" y="363420"/>
          <a:ext cx="4991100" cy="3233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8431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31" y="143932"/>
            <a:ext cx="8534400" cy="1507067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531" y="1548246"/>
            <a:ext cx="8065480" cy="3615267"/>
          </a:xfrm>
        </p:spPr>
        <p:txBody>
          <a:bodyPr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1" y="2695074"/>
            <a:ext cx="5185818" cy="3189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516" y="2693016"/>
            <a:ext cx="5215529" cy="319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59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92848"/>
            <a:ext cx="8534400" cy="1507067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644983"/>
            <a:ext cx="8534400" cy="3615267"/>
          </a:xfrm>
        </p:spPr>
        <p:txBody>
          <a:bodyPr anchor="t"/>
          <a:lstStyle/>
          <a:p>
            <a:r>
              <a:rPr lang="en-US" dirty="0" smtClean="0"/>
              <a:t>Back–calculated length at age for Fish Lake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23" y="2615612"/>
            <a:ext cx="5313417" cy="37967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96" y="2615612"/>
            <a:ext cx="5935241" cy="379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4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57994"/>
            <a:ext cx="8534400" cy="1507067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644983"/>
            <a:ext cx="8534400" cy="3615267"/>
          </a:xfrm>
        </p:spPr>
        <p:txBody>
          <a:bodyPr anchor="t"/>
          <a:lstStyle/>
          <a:p>
            <a:r>
              <a:rPr lang="en-US" dirty="0" smtClean="0"/>
              <a:t>Back–calculated length at age for Rice Lake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97" y="2552575"/>
            <a:ext cx="5394158" cy="37946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476" y="2552575"/>
            <a:ext cx="5441881" cy="378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6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240" y="-290730"/>
            <a:ext cx="8534400" cy="1507067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1700786"/>
              </p:ext>
            </p:extLst>
          </p:nvPr>
        </p:nvGraphicFramePr>
        <p:xfrm>
          <a:off x="6024283" y="666974"/>
          <a:ext cx="5995596" cy="3635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754871"/>
              </p:ext>
            </p:extLst>
          </p:nvPr>
        </p:nvGraphicFramePr>
        <p:xfrm>
          <a:off x="285686" y="774551"/>
          <a:ext cx="5629520" cy="3700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3307432" y="2900971"/>
            <a:ext cx="2371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R Square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0.014867363</a:t>
            </a:r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9557624" y="2701954"/>
            <a:ext cx="2371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R Square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0.867298082</a:t>
            </a:r>
            <a:r>
              <a:rPr 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5914" y="4631771"/>
            <a:ext cx="10262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Fish: 1.4% of variation in </a:t>
            </a:r>
            <a:r>
              <a:rPr lang="en-US" dirty="0"/>
              <a:t>t</a:t>
            </a:r>
            <a:r>
              <a:rPr lang="en-US" dirty="0" smtClean="0"/>
              <a:t>otal length explained by total scale radius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Rice: 86.7% of variation in total length explained by total scale radius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058173"/>
              </p:ext>
            </p:extLst>
          </p:nvPr>
        </p:nvGraphicFramePr>
        <p:xfrm>
          <a:off x="237405" y="5529211"/>
          <a:ext cx="7620000" cy="857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600"/>
                <a:gridCol w="609600"/>
                <a:gridCol w="609600"/>
                <a:gridCol w="609600"/>
                <a:gridCol w="1168400"/>
                <a:gridCol w="1168400"/>
                <a:gridCol w="609600"/>
                <a:gridCol w="609600"/>
                <a:gridCol w="1498600"/>
              </a:tblGrid>
              <a:tr h="4762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Fish ID#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smtClean="0">
                          <a:effectLst/>
                        </a:rPr>
                        <a:t>Location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smtClean="0">
                          <a:effectLst/>
                        </a:rPr>
                        <a:t>Species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Total Length (mm)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smtClean="0">
                          <a:effectLst/>
                        </a:rPr>
                        <a:t>Predicted TL (mm)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Age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Cohort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Total Scale Radius (mm)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6/11/2014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smtClean="0">
                          <a:effectLst/>
                        </a:rPr>
                        <a:t>PTL12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Fish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smtClean="0">
                          <a:effectLst/>
                        </a:rPr>
                        <a:t>B.G.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201.01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4.721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6/11/2014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smtClean="0">
                          <a:effectLst/>
                        </a:rPr>
                        <a:t>PTL37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smtClean="0">
                          <a:effectLst/>
                        </a:rPr>
                        <a:t>Fish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smtClean="0">
                          <a:effectLst/>
                        </a:rPr>
                        <a:t>B.G.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smtClean="0">
                          <a:effectLst/>
                        </a:rPr>
                        <a:t>193.64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2011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2.71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2" t="19698" r="55530" b="22121"/>
          <a:stretch/>
        </p:blipFill>
        <p:spPr>
          <a:xfrm>
            <a:off x="8229600" y="4631771"/>
            <a:ext cx="1735282" cy="16318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1" r="54962" b="34395"/>
          <a:stretch/>
        </p:blipFill>
        <p:spPr>
          <a:xfrm>
            <a:off x="9964882" y="4634345"/>
            <a:ext cx="1745673" cy="162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1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137916"/>
            <a:ext cx="8534400" cy="1507067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1" y="1308099"/>
            <a:ext cx="4044199" cy="5044575"/>
          </a:xfrm>
        </p:spPr>
        <p:txBody>
          <a:bodyPr anchor="t"/>
          <a:lstStyle/>
          <a:p>
            <a:r>
              <a:rPr lang="en-US" dirty="0" smtClean="0"/>
              <a:t>Growth Rates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Shoreline Development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37" y="1644983"/>
            <a:ext cx="2389704" cy="203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2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390" y="0"/>
            <a:ext cx="8534400" cy="1507067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121" y="2379903"/>
            <a:ext cx="8534400" cy="361526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Hypothesis: Growth patterns and rates are different from each lake</a:t>
            </a:r>
          </a:p>
          <a:p>
            <a:r>
              <a:rPr lang="en-US" dirty="0" smtClean="0"/>
              <a:t>After looking at our results, we have accepted our original hypothesis that there is a difference in growth patterns and growth rates between each lake.</a:t>
            </a:r>
          </a:p>
          <a:p>
            <a:r>
              <a:rPr lang="en-US" dirty="0" smtClean="0"/>
              <a:t>We will </a:t>
            </a:r>
            <a:r>
              <a:rPr lang="en-US" dirty="0" smtClean="0"/>
              <a:t>hypothesize </a:t>
            </a:r>
            <a:r>
              <a:rPr lang="en-US" dirty="0" smtClean="0"/>
              <a:t>based on previous research done on B.G. on three possible explanation for differences in growth rates and patterns.</a:t>
            </a:r>
          </a:p>
          <a:p>
            <a:pPr lvl="1"/>
            <a:r>
              <a:rPr lang="en-US" dirty="0" smtClean="0"/>
              <a:t>Trophic </a:t>
            </a:r>
            <a:r>
              <a:rPr lang="en-US" dirty="0" smtClean="0"/>
              <a:t>status index</a:t>
            </a:r>
            <a:endParaRPr lang="en-US" dirty="0" smtClean="0"/>
          </a:p>
          <a:p>
            <a:pPr lvl="1"/>
            <a:r>
              <a:rPr lang="en-US" dirty="0" smtClean="0"/>
              <a:t>Density </a:t>
            </a:r>
            <a:endParaRPr lang="en-US" dirty="0" smtClean="0"/>
          </a:p>
          <a:p>
            <a:pPr lvl="1"/>
            <a:r>
              <a:rPr lang="en-US" dirty="0" smtClean="0"/>
              <a:t>Temperature</a:t>
            </a:r>
          </a:p>
          <a:p>
            <a:pPr lvl="1"/>
            <a:r>
              <a:rPr lang="en-US" dirty="0" smtClean="0"/>
              <a:t>Shoreline Development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426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989" y="0"/>
            <a:ext cx="8534400" cy="1507067"/>
          </a:xfrm>
        </p:spPr>
        <p:txBody>
          <a:bodyPr/>
          <a:lstStyle/>
          <a:p>
            <a:r>
              <a:rPr lang="en-US" dirty="0" smtClean="0"/>
              <a:t>Bluegill (Lepomis Macrochirus)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075" y="1279924"/>
            <a:ext cx="7836857" cy="6288841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Family- Centrarchidae</a:t>
            </a:r>
          </a:p>
          <a:p>
            <a:r>
              <a:rPr lang="en-US" sz="1800" dirty="0" smtClean="0"/>
              <a:t>Distribution</a:t>
            </a:r>
          </a:p>
          <a:p>
            <a:pPr lvl="1"/>
            <a:r>
              <a:rPr lang="en-US" dirty="0" smtClean="0"/>
              <a:t>Nearly the entire lower 48</a:t>
            </a:r>
          </a:p>
          <a:p>
            <a:r>
              <a:rPr lang="en-US" sz="1800" dirty="0" smtClean="0"/>
              <a:t>Reproduction</a:t>
            </a:r>
          </a:p>
          <a:p>
            <a:pPr lvl="1"/>
            <a:r>
              <a:rPr lang="en-US" dirty="0" smtClean="0"/>
              <a:t>Late Spring-Early Summer spawners</a:t>
            </a:r>
          </a:p>
          <a:p>
            <a:r>
              <a:rPr lang="en-US" sz="1800" dirty="0" smtClean="0"/>
              <a:t>Ecology</a:t>
            </a:r>
          </a:p>
          <a:p>
            <a:pPr lvl="1"/>
            <a:r>
              <a:rPr lang="en-US" dirty="0" smtClean="0"/>
              <a:t>Live in shoals amongst </a:t>
            </a:r>
            <a:r>
              <a:rPr lang="en-US" dirty="0" err="1" smtClean="0"/>
              <a:t>macrophytes</a:t>
            </a:r>
            <a:r>
              <a:rPr lang="en-US" dirty="0" smtClean="0"/>
              <a:t> in the warmer, shallower water of a lake</a:t>
            </a:r>
          </a:p>
          <a:p>
            <a:pPr lvl="1"/>
            <a:r>
              <a:rPr lang="en-US" dirty="0" smtClean="0"/>
              <a:t>Wide range of tolerance</a:t>
            </a:r>
          </a:p>
          <a:p>
            <a:pPr lvl="1"/>
            <a:r>
              <a:rPr lang="en-US" dirty="0" smtClean="0"/>
              <a:t>Forage on </a:t>
            </a:r>
            <a:r>
              <a:rPr lang="en-US" dirty="0" err="1" smtClean="0"/>
              <a:t>macroinvertebrates</a:t>
            </a:r>
            <a:r>
              <a:rPr lang="en-US" dirty="0" smtClean="0"/>
              <a:t> and small fish and amphibians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pPr marL="457200" lvl="1" indent="0">
              <a:buNone/>
            </a:pPr>
            <a:endParaRPr lang="en-US" sz="2200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499" y="3216536"/>
            <a:ext cx="3467681" cy="35143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0800000" flipV="1">
            <a:off x="8627499" y="6445286"/>
            <a:ext cx="44941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800" dirty="0" smtClean="0"/>
              <a:t>www.roughfish.com/bluegill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44" y="1132409"/>
            <a:ext cx="3339136" cy="25427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45044" y="3475110"/>
            <a:ext cx="6096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 smtClean="0"/>
              <a:t>http://upload.wikimedia.org/wikipedia/commons/c/c8/Bluegill_sc.jpg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19053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48" y="50414"/>
            <a:ext cx="8534400" cy="1507067"/>
          </a:xfrm>
        </p:spPr>
        <p:txBody>
          <a:bodyPr/>
          <a:lstStyle/>
          <a:p>
            <a:r>
              <a:rPr lang="en-US" dirty="0" smtClean="0"/>
              <a:t>Discussion: Trophic Status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358" y="1454728"/>
            <a:ext cx="8534400" cy="4779817"/>
          </a:xfrm>
        </p:spPr>
        <p:txBody>
          <a:bodyPr/>
          <a:lstStyle/>
          <a:p>
            <a:r>
              <a:rPr lang="en-US" dirty="0" smtClean="0"/>
              <a:t>Trophic Status Index (TSI): Level of growth or productivity of a lake as measured by phosphorus content, algae abundance, and secchi depth. Range is from 20-80, 20 being very clear and unproductive, and 80 being very green and productive.</a:t>
            </a:r>
          </a:p>
          <a:p>
            <a:r>
              <a:rPr lang="en-US" dirty="0" smtClean="0"/>
              <a:t>Rice Lake: TSI=52</a:t>
            </a:r>
          </a:p>
          <a:p>
            <a:r>
              <a:rPr lang="en-US" dirty="0" smtClean="0"/>
              <a:t>Fish Lake: TSI=50</a:t>
            </a:r>
          </a:p>
          <a:p>
            <a:r>
              <a:rPr lang="en-US" dirty="0" smtClean="0"/>
              <a:t>Both are considered moderately green or Eutrophic</a:t>
            </a:r>
          </a:p>
          <a:p>
            <a:r>
              <a:rPr lang="en-US" dirty="0" smtClean="0"/>
              <a:t>Rice lake is slightly more productive then Fish lake.</a:t>
            </a:r>
          </a:p>
          <a:p>
            <a:pPr lvl="1"/>
            <a:r>
              <a:rPr lang="en-US" dirty="0" smtClean="0"/>
              <a:t>This could also account for higher growth rates in Rice lake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2414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267" y="143932"/>
            <a:ext cx="8534400" cy="1507067"/>
          </a:xfrm>
        </p:spPr>
        <p:txBody>
          <a:bodyPr/>
          <a:lstStyle/>
          <a:p>
            <a:r>
              <a:rPr lang="en-US" dirty="0" smtClean="0"/>
              <a:t>Discussion: </a:t>
            </a:r>
            <a:r>
              <a:rPr lang="en-US" dirty="0" smtClean="0"/>
              <a:t>Density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67" y="1286286"/>
            <a:ext cx="8534400" cy="3615267"/>
          </a:xfrm>
        </p:spPr>
        <p:txBody>
          <a:bodyPr/>
          <a:lstStyle/>
          <a:p>
            <a:r>
              <a:rPr lang="en-US" dirty="0" smtClean="0"/>
              <a:t>Rice </a:t>
            </a:r>
            <a:r>
              <a:rPr lang="en-US" dirty="0" smtClean="0"/>
              <a:t>Lake 2007 survey: 11.22 B.G. per trap net</a:t>
            </a:r>
          </a:p>
          <a:p>
            <a:r>
              <a:rPr lang="en-US" dirty="0" smtClean="0"/>
              <a:t>Fish Lake 2010 survey: 13.47 B.G. per trap net</a:t>
            </a:r>
          </a:p>
          <a:p>
            <a:r>
              <a:rPr lang="en-US" dirty="0" smtClean="0"/>
              <a:t>Fish Lake has a higher density of B.G. surveyed then Rice Lake</a:t>
            </a:r>
          </a:p>
          <a:p>
            <a:r>
              <a:rPr lang="en-US" dirty="0" smtClean="0"/>
              <a:t>Intraspecific competition for habitat and resources could be occurring more in Fish lake then in Rice Lake, which could account for a lower growth rate.</a:t>
            </a:r>
          </a:p>
        </p:txBody>
      </p:sp>
    </p:spTree>
    <p:extLst>
      <p:ext uri="{BB962C8B-B14F-4D97-AF65-F5344CB8AC3E}">
        <p14:creationId xmlns:p14="http://schemas.microsoft.com/office/powerpoint/2010/main" val="2250171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31" y="143932"/>
            <a:ext cx="8534400" cy="1507067"/>
          </a:xfrm>
        </p:spPr>
        <p:txBody>
          <a:bodyPr/>
          <a:lstStyle/>
          <a:p>
            <a:r>
              <a:rPr lang="en-US" dirty="0" smtClean="0"/>
              <a:t>Discussion: </a:t>
            </a:r>
            <a:r>
              <a:rPr lang="en-US" dirty="0" smtClean="0"/>
              <a:t>Temperature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531" y="1548246"/>
            <a:ext cx="8065480" cy="3615267"/>
          </a:xfrm>
        </p:spPr>
        <p:txBody>
          <a:bodyPr anchor="t"/>
          <a:lstStyle/>
          <a:p>
            <a:r>
              <a:rPr lang="en-US" dirty="0" smtClean="0"/>
              <a:t>Temperature determines growth rate</a:t>
            </a:r>
          </a:p>
          <a:p>
            <a:r>
              <a:rPr lang="en-US" dirty="0" smtClean="0"/>
              <a:t>Growing season</a:t>
            </a:r>
          </a:p>
          <a:p>
            <a:pPr lvl="1"/>
            <a:r>
              <a:rPr lang="en-US" dirty="0" smtClean="0"/>
              <a:t>Determined by ice-out and ice-in</a:t>
            </a:r>
          </a:p>
          <a:p>
            <a:pPr lvl="1"/>
            <a:r>
              <a:rPr lang="en-US" dirty="0" smtClean="0"/>
              <a:t>Duluth lakes average ice in one week earlier than Brainerd lakes, and ice-out 2-3 weeks later</a:t>
            </a:r>
          </a:p>
          <a:p>
            <a:r>
              <a:rPr lang="en-US" dirty="0" smtClean="0"/>
              <a:t>Air temperature in Brainerd also averages higher than Duluth during the growing season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727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31" y="143932"/>
            <a:ext cx="8534400" cy="1507067"/>
          </a:xfrm>
        </p:spPr>
        <p:txBody>
          <a:bodyPr/>
          <a:lstStyle/>
          <a:p>
            <a:r>
              <a:rPr lang="en-US" dirty="0" smtClean="0"/>
              <a:t>Discussion: </a:t>
            </a:r>
            <a:r>
              <a:rPr lang="en-US" dirty="0" smtClean="0"/>
              <a:t>Shoreline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531" y="1548246"/>
            <a:ext cx="8065480" cy="3615267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smtClean="0"/>
              <a:t>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261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31" y="143932"/>
            <a:ext cx="8534400" cy="1507067"/>
          </a:xfrm>
        </p:spPr>
        <p:txBody>
          <a:bodyPr/>
          <a:lstStyle/>
          <a:p>
            <a:r>
              <a:rPr lang="en-US" dirty="0" smtClean="0"/>
              <a:t>Discussion: </a:t>
            </a:r>
            <a:r>
              <a:rPr lang="en-US" dirty="0" smtClean="0"/>
              <a:t>Other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531" y="1548246"/>
            <a:ext cx="8065480" cy="3615267"/>
          </a:xfrm>
        </p:spPr>
        <p:txBody>
          <a:bodyPr anchor="t"/>
          <a:lstStyle/>
          <a:p>
            <a:r>
              <a:rPr lang="en-US" dirty="0" smtClean="0"/>
              <a:t>Water Clarity</a:t>
            </a:r>
          </a:p>
          <a:p>
            <a:r>
              <a:rPr lang="en-US" dirty="0" smtClean="0"/>
              <a:t>Vegetation Density</a:t>
            </a:r>
          </a:p>
          <a:p>
            <a:r>
              <a:rPr lang="en-US" dirty="0" smtClean="0"/>
              <a:t>Fish Size</a:t>
            </a:r>
          </a:p>
          <a:p>
            <a:pPr marL="0" indent="0">
              <a:buNone/>
            </a:pPr>
            <a:r>
              <a:rPr lang="en-US" dirty="0" smtClean="0"/>
              <a:t>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67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118" y="0"/>
            <a:ext cx="8534400" cy="1507067"/>
          </a:xfrm>
        </p:spPr>
        <p:txBody>
          <a:bodyPr/>
          <a:lstStyle/>
          <a:p>
            <a:r>
              <a:rPr lang="en-US" dirty="0" smtClean="0"/>
              <a:t>Conclusion: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4376" y="1600200"/>
            <a:ext cx="8534400" cy="36152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Our research tells us that B.G. in Rice lake are generally smaller in size but grow at a faster rate and exceed the average length at age once they have reached four years old as compared to B.G. in Fish lake.</a:t>
            </a:r>
          </a:p>
          <a:p>
            <a:r>
              <a:rPr lang="en-US" dirty="0" smtClean="0"/>
              <a:t>This difference in growth could be attributed to Rice Lake’s higher productivity, earlier ice-out, and possible decreased density-dependent intraspecific competition</a:t>
            </a:r>
          </a:p>
          <a:p>
            <a:r>
              <a:rPr lang="en-US" dirty="0" smtClean="0"/>
              <a:t>In order to get a more accurate picture of growth rates and growth patterns it would be beneficial to collect more younger fish in Fish lake. </a:t>
            </a:r>
            <a:endParaRPr lang="en-US" dirty="0"/>
          </a:p>
          <a:p>
            <a:pPr lvl="1"/>
            <a:r>
              <a:rPr lang="en-US" dirty="0" smtClean="0"/>
              <a:t>The fish we collected in Fish Lake were mostly large parental males.</a:t>
            </a:r>
          </a:p>
        </p:txBody>
      </p:sp>
    </p:spTree>
    <p:extLst>
      <p:ext uri="{BB962C8B-B14F-4D97-AF65-F5344CB8AC3E}">
        <p14:creationId xmlns:p14="http://schemas.microsoft.com/office/powerpoint/2010/main" val="2664696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334880"/>
            <a:ext cx="8534400" cy="1507067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0" y="1549237"/>
            <a:ext cx="6551407" cy="436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18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49" y="108969"/>
            <a:ext cx="8534400" cy="1507067"/>
          </a:xfrm>
        </p:spPr>
        <p:txBody>
          <a:bodyPr/>
          <a:lstStyle/>
          <a:p>
            <a:r>
              <a:rPr lang="en-US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149" y="1508197"/>
            <a:ext cx="6747889" cy="3902637"/>
          </a:xfrm>
        </p:spPr>
        <p:txBody>
          <a:bodyPr/>
          <a:lstStyle/>
          <a:p>
            <a:r>
              <a:rPr lang="en-US" dirty="0" smtClean="0"/>
              <a:t>Sampled two Minnesota reservoirs</a:t>
            </a:r>
          </a:p>
          <a:p>
            <a:pPr lvl="1"/>
            <a:r>
              <a:rPr lang="en-US" dirty="0" smtClean="0"/>
              <a:t>Rice Lake, Brainerd area</a:t>
            </a:r>
          </a:p>
          <a:p>
            <a:pPr lvl="1"/>
            <a:r>
              <a:rPr lang="en-US" dirty="0" smtClean="0"/>
              <a:t>Fish Lake, Duluth area</a:t>
            </a:r>
          </a:p>
          <a:p>
            <a:r>
              <a:rPr lang="en-US" dirty="0" smtClean="0"/>
              <a:t>Both lakes are similar in trophic level status and are categorized as slightly eutrophic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038" y="1247887"/>
            <a:ext cx="5200962" cy="477101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867427" y="601890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http://geology.com/state-map/maps/minnesota-rivers-map.gif</a:t>
            </a:r>
          </a:p>
        </p:txBody>
      </p:sp>
      <p:cxnSp>
        <p:nvCxnSpPr>
          <p:cNvPr id="18" name="Elbow Connector 17"/>
          <p:cNvCxnSpPr/>
          <p:nvPr/>
        </p:nvCxnSpPr>
        <p:spPr>
          <a:xfrm>
            <a:off x="3883511" y="2033195"/>
            <a:ext cx="6336254" cy="1161826"/>
          </a:xfrm>
          <a:prstGeom prst="bentConnector3">
            <a:avLst>
              <a:gd name="adj1" fmla="val 100085"/>
            </a:avLst>
          </a:prstGeom>
          <a:ln w="381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>
            <a:off x="3657600" y="2431228"/>
            <a:ext cx="5475642" cy="1183341"/>
          </a:xfrm>
          <a:prstGeom prst="bentConnector3">
            <a:avLst>
              <a:gd name="adj1" fmla="val 58448"/>
            </a:avLst>
          </a:prstGeom>
          <a:ln w="381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3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726" y="162757"/>
            <a:ext cx="8534400" cy="1507067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726" y="1669824"/>
            <a:ext cx="7814481" cy="3615267"/>
          </a:xfrm>
        </p:spPr>
        <p:txBody>
          <a:bodyPr>
            <a:normAutofit/>
          </a:bodyPr>
          <a:lstStyle/>
          <a:p>
            <a:r>
              <a:rPr lang="en-US" dirty="0" smtClean="0"/>
              <a:t>Our goal was to find out if there was a difference in growth rates or growth patterns in B.G. between Rice lake and Fish lake.  </a:t>
            </a:r>
          </a:p>
          <a:p>
            <a:r>
              <a:rPr lang="en-US" dirty="0" smtClean="0"/>
              <a:t>Our hypothesis was that there is a difference in growth rates or growth patterns in B.G. between both lakes.</a:t>
            </a:r>
          </a:p>
          <a:p>
            <a:r>
              <a:rPr lang="en-US" dirty="0" smtClean="0"/>
              <a:t>We will discussion several reasons why there could be a difference in growth rates and growth patterns based on previous studies done on B.G. in Minnesota.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0" r="13341"/>
          <a:stretch/>
        </p:blipFill>
        <p:spPr>
          <a:xfrm>
            <a:off x="8165207" y="2697449"/>
            <a:ext cx="4026794" cy="416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3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49" y="216546"/>
            <a:ext cx="8534400" cy="1507067"/>
          </a:xfrm>
        </p:spPr>
        <p:txBody>
          <a:bodyPr/>
          <a:lstStyle/>
          <a:p>
            <a:r>
              <a:rPr lang="en-US" dirty="0" smtClean="0"/>
              <a:t>Methods: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149" y="1944445"/>
            <a:ext cx="7523872" cy="3615267"/>
          </a:xfrm>
        </p:spPr>
        <p:txBody>
          <a:bodyPr/>
          <a:lstStyle/>
          <a:p>
            <a:r>
              <a:rPr lang="en-US" dirty="0" smtClean="0"/>
              <a:t>Field collection</a:t>
            </a:r>
          </a:p>
          <a:p>
            <a:pPr lvl="1"/>
            <a:r>
              <a:rPr lang="en-US" dirty="0" smtClean="0"/>
              <a:t>50 fish from Fish lake and 25 fish from Rice lake using conventional rod and Reel</a:t>
            </a:r>
          </a:p>
          <a:p>
            <a:pPr lvl="1"/>
            <a:r>
              <a:rPr lang="en-US" dirty="0" smtClean="0"/>
              <a:t>Near shore, close proximity to spawning sites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082" y="0"/>
            <a:ext cx="4338918" cy="32541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081" y="3475474"/>
            <a:ext cx="4338919" cy="289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71" y="248820"/>
            <a:ext cx="8534400" cy="1507067"/>
          </a:xfrm>
        </p:spPr>
        <p:txBody>
          <a:bodyPr/>
          <a:lstStyle/>
          <a:p>
            <a:r>
              <a:rPr lang="en-US" dirty="0" smtClean="0"/>
              <a:t>Methods: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271" y="1965960"/>
            <a:ext cx="7150118" cy="3615267"/>
          </a:xfrm>
        </p:spPr>
        <p:txBody>
          <a:bodyPr/>
          <a:lstStyle/>
          <a:p>
            <a:r>
              <a:rPr lang="en-US" dirty="0" smtClean="0"/>
              <a:t>Aging structures</a:t>
            </a:r>
          </a:p>
          <a:p>
            <a:pPr lvl="1"/>
            <a:r>
              <a:rPr lang="en-US" dirty="0" smtClean="0"/>
              <a:t>Collected scales from the dorsal side of the lateral line where the end of the pectoral fin meets the lateral line.</a:t>
            </a:r>
          </a:p>
          <a:p>
            <a:r>
              <a:rPr lang="en-US" dirty="0" smtClean="0"/>
              <a:t>Total Length</a:t>
            </a:r>
          </a:p>
          <a:p>
            <a:pPr lvl="1"/>
            <a:r>
              <a:rPr lang="en-US" dirty="0" smtClean="0"/>
              <a:t>Used a bump board to measure the total length of each fish in mm.</a:t>
            </a:r>
          </a:p>
          <a:p>
            <a:r>
              <a:rPr lang="en-US" dirty="0" smtClean="0"/>
              <a:t>Date and Location</a:t>
            </a:r>
          </a:p>
          <a:p>
            <a:pPr lvl="1"/>
            <a:r>
              <a:rPr lang="en-US" dirty="0" smtClean="0"/>
              <a:t>What lake and date of collection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31" y="3773593"/>
            <a:ext cx="3732245" cy="23513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8386" y="6186031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http://www.outdooralabama.com/sites/default/files//fishing/images/Bluegill400.jpg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389" y="248820"/>
            <a:ext cx="4626611" cy="3084407"/>
          </a:xfrm>
          <a:prstGeom prst="rect">
            <a:avLst/>
          </a:prstGeom>
        </p:spPr>
      </p:pic>
      <p:cxnSp>
        <p:nvCxnSpPr>
          <p:cNvPr id="8" name="Elbow Connector 7"/>
          <p:cNvCxnSpPr/>
          <p:nvPr/>
        </p:nvCxnSpPr>
        <p:spPr>
          <a:xfrm>
            <a:off x="7143078" y="3333227"/>
            <a:ext cx="2657138" cy="1066651"/>
          </a:xfrm>
          <a:prstGeom prst="bentConnector3">
            <a:avLst>
              <a:gd name="adj1" fmla="val 202"/>
            </a:avLst>
          </a:prstGeom>
          <a:ln w="38100">
            <a:solidFill>
              <a:schemeClr val="tx1">
                <a:lumMod val="95000"/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48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45" y="108969"/>
            <a:ext cx="8534400" cy="1507067"/>
          </a:xfrm>
        </p:spPr>
        <p:txBody>
          <a:bodyPr/>
          <a:lstStyle/>
          <a:p>
            <a:r>
              <a:rPr lang="en-US" dirty="0" smtClean="0"/>
              <a:t>Methods: scale preparation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67845" y="1890656"/>
            <a:ext cx="8166530" cy="3615267"/>
          </a:xfrm>
        </p:spPr>
        <p:txBody>
          <a:bodyPr/>
          <a:lstStyle/>
          <a:p>
            <a:r>
              <a:rPr lang="en-US" dirty="0" smtClean="0"/>
              <a:t>Four scales per slide</a:t>
            </a:r>
          </a:p>
          <a:p>
            <a:r>
              <a:rPr lang="en-US" dirty="0" smtClean="0"/>
              <a:t>Cleaned the scales of dermal tissue</a:t>
            </a:r>
          </a:p>
          <a:p>
            <a:r>
              <a:rPr lang="en-US" dirty="0" smtClean="0"/>
              <a:t>Marked each slide with a fish ID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3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183" y="182880"/>
            <a:ext cx="8534400" cy="1507067"/>
          </a:xfrm>
        </p:spPr>
        <p:txBody>
          <a:bodyPr/>
          <a:lstStyle/>
          <a:p>
            <a:r>
              <a:rPr lang="en-US" dirty="0" smtClean="0"/>
              <a:t>Methods: scale 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183" y="635846"/>
            <a:ext cx="6892066" cy="3615267"/>
          </a:xfrm>
        </p:spPr>
        <p:txBody>
          <a:bodyPr/>
          <a:lstStyle/>
          <a:p>
            <a:r>
              <a:rPr lang="en-US" dirty="0" smtClean="0"/>
              <a:t>Used </a:t>
            </a:r>
            <a:r>
              <a:rPr lang="en-US" dirty="0" err="1" smtClean="0"/>
              <a:t>moticam</a:t>
            </a:r>
            <a:r>
              <a:rPr lang="en-US" dirty="0" smtClean="0"/>
              <a:t> to take pictures of each scale under a microscope and age each fish based on number of annuli.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777" y="2375050"/>
            <a:ext cx="5812715" cy="43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6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179" y="205788"/>
            <a:ext cx="8534400" cy="1507067"/>
          </a:xfrm>
        </p:spPr>
        <p:txBody>
          <a:bodyPr/>
          <a:lstStyle/>
          <a:p>
            <a:r>
              <a:rPr lang="en-US" dirty="0" smtClean="0"/>
              <a:t>Methods: back-calculation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179" y="2170355"/>
            <a:ext cx="8140644" cy="3615267"/>
          </a:xfrm>
        </p:spPr>
        <p:txBody>
          <a:bodyPr/>
          <a:lstStyle/>
          <a:p>
            <a:r>
              <a:rPr lang="en-US" dirty="0"/>
              <a:t>Image J software</a:t>
            </a:r>
          </a:p>
          <a:p>
            <a:pPr lvl="1"/>
            <a:r>
              <a:rPr lang="en-US" dirty="0" smtClean="0"/>
              <a:t>Measured total scale radius from the focus to the outer edge</a:t>
            </a:r>
          </a:p>
          <a:p>
            <a:pPr lvl="1"/>
            <a:r>
              <a:rPr lang="en-US" dirty="0" smtClean="0"/>
              <a:t>Measured the radius from the focus to each annuli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05" b="19618"/>
          <a:stretch/>
        </p:blipFill>
        <p:spPr>
          <a:xfrm>
            <a:off x="8426823" y="961334"/>
            <a:ext cx="3765177" cy="589666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5837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906</TotalTime>
  <Words>1043</Words>
  <Application>Microsoft Office PowerPoint</Application>
  <PresentationFormat>Widescreen</PresentationFormat>
  <Paragraphs>185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Century Gothic</vt:lpstr>
      <vt:lpstr>Wingdings</vt:lpstr>
      <vt:lpstr>Wingdings 3</vt:lpstr>
      <vt:lpstr>Slice</vt:lpstr>
      <vt:lpstr>Examining Bluegill (Lepomis macrochirus) growth in two MN reservoirs </vt:lpstr>
      <vt:lpstr>Bluegill (Lepomis Macrochirus) </vt:lpstr>
      <vt:lpstr>Introduction</vt:lpstr>
      <vt:lpstr>Introduction</vt:lpstr>
      <vt:lpstr>Methods: collection</vt:lpstr>
      <vt:lpstr>Methods: collection</vt:lpstr>
      <vt:lpstr>Methods: scale preparation</vt:lpstr>
      <vt:lpstr>Methods: scale aging</vt:lpstr>
      <vt:lpstr>Methods: back-calculation</vt:lpstr>
      <vt:lpstr>Methods: data analysis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Discussion</vt:lpstr>
      <vt:lpstr>Discussion: Trophic Status Index</vt:lpstr>
      <vt:lpstr>Discussion: Density</vt:lpstr>
      <vt:lpstr>Discussion: Temperature</vt:lpstr>
      <vt:lpstr>Discussion: Shoreline Development</vt:lpstr>
      <vt:lpstr>Discussion: Other factors</vt:lpstr>
      <vt:lpstr>Conclusion: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Growth Rates in Bluegills (Lepomis macrochirus) in two MN Lakes</dc:title>
  <dc:creator>plittle1-scl</dc:creator>
  <cp:lastModifiedBy>Olson,Benjamin J</cp:lastModifiedBy>
  <cp:revision>68</cp:revision>
  <dcterms:created xsi:type="dcterms:W3CDTF">2014-12-03T18:50:47Z</dcterms:created>
  <dcterms:modified xsi:type="dcterms:W3CDTF">2015-04-10T04:55:01Z</dcterms:modified>
</cp:coreProperties>
</file>